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vigildq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194560"/>
            <a:ext cx="566928" cy="56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194560"/>
            <a:ext cx="100584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5400" b="1" i="0">
                <a:solidFill>
                  <a:srgbClr val="EDF2F7"/>
                </a:solidFill>
                <a:latin typeface="Calibri"/>
              </a:rPr>
              <a:t>VigilDQ — a guided tour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3200400"/>
            <a:ext cx="109728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2500" b="0" i="0">
                <a:solidFill>
                  <a:srgbClr val="35D0BA"/>
                </a:solidFill>
                <a:latin typeface="Calibri"/>
              </a:rPr>
              <a:t>AI-native data quality with guardrails built into the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4023360"/>
            <a:ext cx="1097280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700" b="0" i="0">
                <a:solidFill>
                  <a:srgbClr val="9FB3C8"/>
                </a:solidFill>
                <a:latin typeface="Calibri"/>
              </a:rPr>
              <a:t>A screenshot walkthrough of the real product — read it in ten minutes, no meeting required. Every screen shown is live software, not a mock-up.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612648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9FB3C8"/>
                </a:solidFill>
                <a:latin typeface="Calibri"/>
              </a:rPr>
              <a:t>Version 0.20.3  ·  PostgreSQL + Databricks validated live  ·  Built for regulated industries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Automate: schedules, alerts, gates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schedu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539496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structured cadences — interval / daily / weekly / monthly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562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aler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5394960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score alerts → email; webhooks for gate-fail / anomaly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257800"/>
            <a:ext cx="676656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Schedules run each dataset under its own tenant, with recorded health.</a:t>
            </a:r>
          </a:p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Pipeline quarantine gates return pass/fail verdicts your orchestrator can branch on (Airflow, dbt, ADF...).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5240" y="5212080"/>
            <a:ext cx="393192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7635240" y="521208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891272" y="5340096"/>
            <a:ext cx="352044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Set thresholds once; the platform watches every load and tells you — or stops the pipeline — when quality slips.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Multi-tenant administration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admin-us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539496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tenants, users, memberships, roles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562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admin-ll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5394960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the AI model — switchable at runtime, audited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257800"/>
            <a:ext cx="676656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Shared-schema multi-tenancy; roles per tenant (admin/reviewer/viewer).</a:t>
            </a:r>
          </a:p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Choose the LLM in the UI: hosted (Anthropic/OpenAI incl. reasoning models) or fully LOCAL via any OpenAI-compatible server.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5240" y="5212080"/>
            <a:ext cx="393192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7635240" y="521208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891272" y="5340096"/>
            <a:ext cx="352044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Bring your own model — including an on-prem LLM, so even the masked profile never leaves your estate.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Audited end to end, scriptable end to end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audit-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539496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mutating actions: who, what, before/after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562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api-do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5394960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the full REST API — everything the UI does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257800"/>
            <a:ext cx="676656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Approvals, edits and config changes are appended to an append-only audit trail with before/after snapshots.</a:t>
            </a:r>
          </a:p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The dashboard is a pure API client: anything you see here, your platform can automate.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5240" y="5212080"/>
            <a:ext cx="393192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7635240" y="521208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891272" y="5340096"/>
            <a:ext cx="352044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Compliance gets its evidence; engineering gets an API. Nobody has to trade one for the other.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200" b="1" i="0">
                <a:solidFill>
                  <a:srgbClr val="EDF2F7"/>
                </a:solidFill>
                <a:latin typeface="Calibri"/>
              </a:rPr>
              <a:t>Designed for regulated data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40080" y="141732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40080" y="141732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32688" y="158191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Guardrails as architecture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Schema, read-only and dry-run gates — hallucinations cannot pass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Prompts are advisory; gates make failure modes impossible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55867" y="141732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255867" y="141732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48475" y="158191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Fail closed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A rule that cannot execute counts as a failed control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A threshold with no rules is a breach, never a silent pass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409194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40080" y="409194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32688" y="425653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Provable masking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PII masked inside scan() — no unmasked code path exists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Tests capture the agent's exact prompt and assert zero raw values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55867" y="409194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6255867" y="409194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48475" y="425653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Audit trail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Each control records the reviewer credential that certified it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Append-only before/after snapshots for reconstruction and review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2E4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40080" y="278892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19456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1" i="0">
                <a:solidFill>
                  <a:srgbClr val="35D0BA"/>
                </a:solidFill>
                <a:latin typeface="Calibri"/>
              </a:rPr>
              <a:t>THE NEXT STEP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971800"/>
            <a:ext cx="109728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4000" b="1" i="0">
                <a:solidFill>
                  <a:srgbClr val="EDF2F7"/>
                </a:solidFill>
                <a:latin typeface="Calibri"/>
              </a:rPr>
              <a:t>What a 30-minute demo adds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4114800"/>
            <a:ext cx="10789920" cy="2011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700" b="0" i="0">
                <a:solidFill>
                  <a:srgbClr val="EDF2F7"/>
                </a:solidFill>
                <a:latin typeface="Calibri"/>
              </a:rPr>
              <a:t>▸  The agent proposing rules live — and the review queue filling up.</a:t>
            </a:r>
          </a:p>
          <a:p>
            <a:pPr algn="l">
              <a:spcAft>
                <a:spcPts val="800"/>
              </a:spcAft>
            </a:pPr>
            <a:r>
              <a:rPr sz="1700" b="0" i="0">
                <a:solidFill>
                  <a:srgbClr val="EDF2F7"/>
                </a:solidFill>
                <a:latin typeface="Calibri"/>
              </a:rPr>
              <a:t>▸  A guardrail refusing a bad rule live (a hallucinated column, a sneaky UPDATE).</a:t>
            </a:r>
          </a:p>
          <a:p>
            <a:pPr algn="l">
              <a:spcAft>
                <a:spcPts val="800"/>
              </a:spcAft>
            </a:pPr>
            <a:r>
              <a:rPr sz="1700" b="0" i="0">
                <a:solidFill>
                  <a:srgbClr val="EDF2F7"/>
                </a:solidFill>
                <a:latin typeface="Calibri"/>
              </a:rPr>
              <a:t>▸  A quality gate wired into a pipeline: pass, fail, quarantine.</a:t>
            </a:r>
          </a:p>
          <a:p>
            <a:pPr algn="l">
              <a:spcAft>
                <a:spcPts val="800"/>
              </a:spcAft>
            </a:pPr>
            <a:r>
              <a:rPr sz="1700" b="0" i="0">
                <a:solidFill>
                  <a:srgbClr val="EDF2F7"/>
                </a:solidFill>
                <a:latin typeface="Calibri"/>
              </a:rPr>
              <a:t>▸  All on our sandbox warehouse — nothing to install, no access to your systems.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2E4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40080" y="2240280"/>
            <a:ext cx="292608" cy="292608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51560" y="210312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4400" b="1" i="0">
                <a:solidFill>
                  <a:srgbClr val="EDF2F7"/>
                </a:solidFill>
                <a:latin typeface="Calibri"/>
              </a:rPr>
              <a:t>Watch it catch bad data — live.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3200400"/>
            <a:ext cx="10972800" cy="1645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900" b="0" i="0">
                <a:solidFill>
                  <a:srgbClr val="EDF2F7"/>
                </a:solidFill>
                <a:latin typeface="Calibri"/>
              </a:rPr>
              <a:t>Everything in this pack is real and running today. A 30-minute demo adds the parts a PDF can't:</a:t>
            </a:r>
          </a:p>
          <a:p>
            <a:pPr algn="l">
              <a:spcAft>
                <a:spcPts val="600"/>
              </a:spcAft>
            </a:pPr>
            <a:r>
              <a:rPr sz="1900" b="0" i="0">
                <a:solidFill>
                  <a:srgbClr val="35D0BA"/>
                </a:solidFill>
                <a:latin typeface="Calibri"/>
              </a:rPr>
              <a:t>watching the agent propose rules live, a guardrail refusing a bad rule, and a quality gate stopping a bad load.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120640"/>
            <a:ext cx="109728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2200" b="1" i="0">
                <a:solidFill>
                  <a:srgbClr val="EDF2F7"/>
                </a:solidFill>
                <a:latin typeface="Calibri"/>
              </a:rPr>
              <a:t>Arrange a demo → hello@vigildq.com  ·  vigildq.com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612648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9FB3C8"/>
                </a:solidFill>
                <a:latin typeface="Calibri"/>
              </a:rPr>
              <a:t>The demo runs entirely on our sandbox warehouse — nothing to install, no access to your systems needed.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200" b="1" i="0">
                <a:solidFill>
                  <a:srgbClr val="EDF2F7"/>
                </a:solidFill>
                <a:latin typeface="Calibri"/>
              </a:rPr>
              <a:t>Executive summary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40080" y="141732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40080" y="141732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32688" y="158191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The idea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An LLM drafts data-quality rules from a profile of your data.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Hard structural guardrails vet every proposal — then a human approves.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Approved rules run as read-only SQL inside your warehouse.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55867" y="141732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255867" y="141732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48475" y="158191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What makes it different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Guardrails are architecture, not prompt instructions.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The AI can never approve its own work — the lifecycle forbids it.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PII is masked before the AI or the browser ever sees a value.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409194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40080" y="409194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32688" y="425653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Where it stands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PostgreSQL and Databricks / Unity Catalog validated live.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370+ automated tests; full audit trail; multi-tenant service.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SQL Server dialect implemented, live validation next.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55867" y="4091940"/>
            <a:ext cx="5295747" cy="23545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6255867" y="4091940"/>
            <a:ext cx="109728" cy="235458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48475" y="4256532"/>
            <a:ext cx="4838547" cy="20802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500"/>
              </a:spcAft>
            </a:pPr>
            <a:r>
              <a:rPr sz="1900" b="1" i="0">
                <a:solidFill>
                  <a:srgbClr val="35D0BA"/>
                </a:solidFill>
                <a:latin typeface="Calibri"/>
              </a:rPr>
              <a:t>Who it's for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Pharma, banking, insurance — teams that must PROVE data quality.</a:t>
            </a:r>
          </a:p>
          <a:p>
            <a:pPr algn="l">
              <a:spcAft>
                <a:spcPts val="5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• Data platform owners who want AI speed without AI risk.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200" b="1" i="0">
                <a:solidFill>
                  <a:srgbClr val="EDF2F7"/>
                </a:solidFill>
                <a:latin typeface="Calibri"/>
              </a:rPr>
              <a:t>The workflow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40080" y="2468880"/>
            <a:ext cx="1589989" cy="15544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40080" y="2468880"/>
            <a:ext cx="1589989" cy="9144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697480"/>
            <a:ext cx="1315669" cy="1188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000" b="1" i="0">
                <a:solidFill>
                  <a:srgbClr val="35D0BA"/>
                </a:solidFill>
                <a:latin typeface="Calibri"/>
              </a:rPr>
              <a:t>Connect</a:t>
            </a:r>
          </a:p>
          <a:p>
            <a:pPr algn="ctr">
              <a:spcAft>
                <a:spcPts val="600"/>
              </a:spcAft>
            </a:pPr>
            <a:r>
              <a:rPr sz="1300" b="0" i="0">
                <a:solidFill>
                  <a:srgbClr val="9FB3C8"/>
                </a:solidFill>
                <a:latin typeface="Calibri"/>
              </a:rPr>
              <a:t>encrypted, read-only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349" y="2468880"/>
            <a:ext cx="365760" cy="1554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800" b="0" i="0">
                <a:solidFill>
                  <a:srgbClr val="35D0BA"/>
                </a:solidFill>
                <a:latin typeface="Calibri"/>
              </a:rPr>
              <a:t>→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04389" y="2468880"/>
            <a:ext cx="1589989" cy="15544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504389" y="2468880"/>
            <a:ext cx="1589989" cy="9144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641549" y="2697480"/>
            <a:ext cx="1315669" cy="1188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000" b="1" i="0">
                <a:solidFill>
                  <a:srgbClr val="35D0BA"/>
                </a:solidFill>
                <a:latin typeface="Calibri"/>
              </a:rPr>
              <a:t>Scan</a:t>
            </a:r>
          </a:p>
          <a:p>
            <a:pPr algn="ctr">
              <a:spcAft>
                <a:spcPts val="600"/>
              </a:spcAft>
            </a:pPr>
            <a:r>
              <a:rPr sz="1300" b="0" i="0">
                <a:solidFill>
                  <a:srgbClr val="9FB3C8"/>
                </a:solidFill>
                <a:latin typeface="Calibri"/>
              </a:rPr>
              <a:t>profile, masked samples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8658" y="2468880"/>
            <a:ext cx="365760" cy="1554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800" b="0" i="0">
                <a:solidFill>
                  <a:srgbClr val="35D0BA"/>
                </a:solidFill>
                <a:latin typeface="Calibri"/>
              </a:rPr>
              <a:t>→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68698" y="2468880"/>
            <a:ext cx="1589989" cy="15544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4368698" y="2468880"/>
            <a:ext cx="1589989" cy="9144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505858" y="2697480"/>
            <a:ext cx="1315669" cy="1188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000" b="1" i="0">
                <a:solidFill>
                  <a:srgbClr val="35D0BA"/>
                </a:solidFill>
                <a:latin typeface="Calibri"/>
              </a:rPr>
              <a:t>Propose</a:t>
            </a:r>
          </a:p>
          <a:p>
            <a:pPr algn="ctr">
              <a:spcAft>
                <a:spcPts val="600"/>
              </a:spcAft>
            </a:pPr>
            <a:r>
              <a:rPr sz="1300" b="0" i="0">
                <a:solidFill>
                  <a:srgbClr val="9FB3C8"/>
                </a:solidFill>
                <a:latin typeface="Calibri"/>
              </a:rPr>
              <a:t>AI drafts rules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2967" y="2468880"/>
            <a:ext cx="365760" cy="1554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800" b="0" i="0">
                <a:solidFill>
                  <a:srgbClr val="35D0BA"/>
                </a:solidFill>
                <a:latin typeface="Calibri"/>
              </a:rPr>
              <a:t>→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33007" y="2468880"/>
            <a:ext cx="1589989" cy="15544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233007" y="2468880"/>
            <a:ext cx="1589989" cy="9144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70167" y="2697480"/>
            <a:ext cx="1315669" cy="1188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000" b="1" i="0">
                <a:solidFill>
                  <a:srgbClr val="35D0BA"/>
                </a:solidFill>
                <a:latin typeface="Calibri"/>
              </a:rPr>
              <a:t>Review</a:t>
            </a:r>
          </a:p>
          <a:p>
            <a:pPr algn="ctr">
              <a:spcAft>
                <a:spcPts val="600"/>
              </a:spcAft>
            </a:pPr>
            <a:r>
              <a:rPr sz="1300" b="0" i="0">
                <a:solidFill>
                  <a:srgbClr val="9FB3C8"/>
                </a:solidFill>
                <a:latin typeface="Calibri"/>
              </a:rPr>
              <a:t>a human approves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7276" y="2468880"/>
            <a:ext cx="365760" cy="1554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800" b="0" i="0">
                <a:solidFill>
                  <a:srgbClr val="35D0BA"/>
                </a:solidFill>
                <a:latin typeface="Calibri"/>
              </a:rPr>
              <a:t>→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97316" y="2468880"/>
            <a:ext cx="1589989" cy="15544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097316" y="2468880"/>
            <a:ext cx="1589989" cy="9144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234476" y="2697480"/>
            <a:ext cx="1315669" cy="1188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000" b="1" i="0">
                <a:solidFill>
                  <a:srgbClr val="35D0BA"/>
                </a:solidFill>
                <a:latin typeface="Calibri"/>
              </a:rPr>
              <a:t>Run</a:t>
            </a:r>
          </a:p>
          <a:p>
            <a:pPr algn="ctr">
              <a:spcAft>
                <a:spcPts val="600"/>
              </a:spcAft>
            </a:pPr>
            <a:r>
              <a:rPr sz="1300" b="0" i="0">
                <a:solidFill>
                  <a:srgbClr val="9FB3C8"/>
                </a:solidFill>
                <a:latin typeface="Calibri"/>
              </a:rPr>
              <a:t>scored in-warehouse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41585" y="2468880"/>
            <a:ext cx="365760" cy="1554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800" b="0" i="0">
                <a:solidFill>
                  <a:srgbClr val="35D0BA"/>
                </a:solidFill>
                <a:latin typeface="Calibri"/>
              </a:rPr>
              <a:t>→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961625" y="2468880"/>
            <a:ext cx="1589989" cy="155448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/>
        </p:nvSpPr>
        <p:spPr>
          <a:xfrm>
            <a:off x="9961625" y="2468880"/>
            <a:ext cx="1589989" cy="9144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10098785" y="2697480"/>
            <a:ext cx="1315669" cy="1188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sz="2000" b="1" i="0">
                <a:solidFill>
                  <a:srgbClr val="35D0BA"/>
                </a:solidFill>
                <a:latin typeface="Calibri"/>
              </a:rPr>
              <a:t>Automate</a:t>
            </a:r>
          </a:p>
          <a:p>
            <a:pPr algn="ctr">
              <a:spcAft>
                <a:spcPts val="600"/>
              </a:spcAft>
            </a:pPr>
            <a:r>
              <a:rPr sz="1300" b="0" i="0">
                <a:solidFill>
                  <a:srgbClr val="9FB3C8"/>
                </a:solidFill>
                <a:latin typeface="Calibri"/>
              </a:rPr>
              <a:t>schedules, gates, alerts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" y="4572000"/>
            <a:ext cx="10698480" cy="1371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800" b="0" i="0">
                <a:solidFill>
                  <a:srgbClr val="EDF2F7"/>
                </a:solidFill>
                <a:latin typeface="Calibri"/>
              </a:rPr>
              <a:t>Six steps from raw table to governed, continuously-scored dataset — the next ten slides walk through them on the real product.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Connect a warehouse, define the dataset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connec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539496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connections — encrypted at rest, read-only credentials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562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dataset-defini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5394960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the dataset definition — one click to restrict columns/rows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257800"/>
            <a:ext cx="676656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Secrets are Fernet-encrypted; rule execution needs read-only grants only.</a:t>
            </a:r>
          </a:p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Logical datasets: restrict columns and rows (e.g. SCD2 current rows) — rules, profiling and drift all respect the restriction.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5240" y="5212080"/>
            <a:ext cx="393192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7635240" y="521208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891272" y="5340096"/>
            <a:ext cx="352044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Your raw data never leaves the warehouse — VigilDQ pushes queries down and stores results, not rows.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Score the dataset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80744"/>
            <a:ext cx="7525512" cy="4730877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dataset-defini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17320"/>
            <a:ext cx="7452360" cy="465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760" y="1417320"/>
            <a:ext cx="320040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One 0–100 quality score, decomposed into six dimensions: completeness, uniqueness, validity, consistency, timeliness, accuracy.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Every rule shows failed/total and its pass ratio — the score is explainable all the way down.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An erroring rule scores zero and is surfaced — never silently skipped.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6760" y="4709160"/>
            <a:ext cx="320040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8366760" y="470916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22792" y="4837176"/>
            <a:ext cx="278892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A number a steering committee can track, with the drill-down an auditor can defend.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Review before anything runs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80744"/>
            <a:ext cx="7525512" cy="4730877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review-que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17320"/>
            <a:ext cx="7452360" cy="465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760" y="1417320"/>
            <a:ext cx="320040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AI proposals land as drafts with a rationale grounded in the profile.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Approve, reject, edit or delete — the agent cannot activate anything.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The approving human is recorded on every rule (human:&lt;email&gt;).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Hand-written rules go through exactly the same gates.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6760" y="4709160"/>
            <a:ext cx="320040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8366760" y="470916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22792" y="4837176"/>
            <a:ext cx="278892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Change control is built in: no AI-authored check ever runs without a reviewer credential approving it — the agent can never approve its own work.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Every rule is inspectable SQL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80744"/>
            <a:ext cx="7525512" cy="4730877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rule-ed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17320"/>
            <a:ext cx="7452360" cy="465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760" y="1417320"/>
            <a:ext cx="320040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View the compiled SQL for any rule, per engine dialect.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Edit the definition — or override with raw SQL for edge cases.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Any logic change is re-vetted by the guardrails and reset to draft for re-approval.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6760" y="4709160"/>
            <a:ext cx="320040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8366760" y="470916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22792" y="4837176"/>
            <a:ext cx="278892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No black boxes: your DBAs can read every control, and edits can't bypass review.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Evidence stays in YOUR database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80744"/>
            <a:ext cx="7525512" cy="4730877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evid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17320"/>
            <a:ext cx="7452360" cy="465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760" y="1417320"/>
            <a:ext cx="320040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Failing rows are captured into a DQ schema on the target warehouse — keys plus the offending values.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Capped, fail-soft, and written by a separate writer grant scoped to that schema only.</a:t>
            </a:r>
          </a:p>
          <a:p>
            <a:pPr algn="l">
              <a:spcAft>
                <a:spcPts val="8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The drill-down masks PII at the boundary (names show as initials).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6760" y="4709160"/>
            <a:ext cx="320040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8366760" y="470916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22792" y="4837176"/>
            <a:ext cx="278892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When an auditor asks "show me the failing rows", the answer lives in your own database — not in a vendor's cloud.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i="0">
                <a:solidFill>
                  <a:srgbClr val="EDF2F7"/>
                </a:solidFill>
                <a:latin typeface="Calibri"/>
              </a:rPr>
              <a:t>Track every run, watch the trend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0080" y="1051560"/>
            <a:ext cx="1463040" cy="6350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350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ru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539496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every run: status, duration, score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5624" y="1335024"/>
            <a:ext cx="5468112" cy="3445002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tre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5394960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4816602"/>
            <a:ext cx="539496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00" b="0" i="0">
                <a:solidFill>
                  <a:srgbClr val="9FB3C8"/>
                </a:solidFill>
                <a:latin typeface="Consolas"/>
              </a:rPr>
              <a:t>score history + anomaly baselines per dataset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257800"/>
            <a:ext cx="676656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Full run history with per-run scorecards and captured profiles.</a:t>
            </a:r>
          </a:p>
          <a:p>
            <a:pPr algn="l">
              <a:spcAft>
                <a:spcPts val="6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▸  Drift rules (row count, null ratio, schema) judge against a median baseline — no day-one false alarms.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5240" y="5212080"/>
            <a:ext cx="3931920" cy="1417320"/>
          </a:xfrm>
          <a:prstGeom prst="roundRect">
            <a:avLst/>
          </a:prstGeom>
          <a:solidFill>
            <a:srgbClr val="12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7635240" y="5212080"/>
            <a:ext cx="91440" cy="1417320"/>
          </a:xfrm>
          <a:prstGeom prst="roundRect">
            <a:avLst/>
          </a:prstGeom>
          <a:solidFill>
            <a:srgbClr val="35D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891272" y="5340096"/>
            <a:ext cx="3520440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 i="0">
                <a:solidFill>
                  <a:srgbClr val="35D0BA"/>
                </a:solidFill>
                <a:latin typeface="Calibri"/>
              </a:rPr>
              <a:t>WHY IT MATTERS</a:t>
            </a:r>
          </a:p>
          <a:p>
            <a:pPr algn="l">
              <a:spcAft>
                <a:spcPts val="400"/>
              </a:spcAft>
            </a:pPr>
            <a:r>
              <a:rPr sz="1400" b="0" i="0">
                <a:solidFill>
                  <a:srgbClr val="EDF2F7"/>
                </a:solidFill>
                <a:latin typeface="Calibri"/>
              </a:rPr>
              <a:t>Quality becomes a time series — regressions show up as a bend in the line, not a surprise in production.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